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75" r:id="rId5"/>
    <p:sldId id="258"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83563" autoAdjust="0"/>
  </p:normalViewPr>
  <p:slideViewPr>
    <p:cSldViewPr snapToGrid="0">
      <p:cViewPr>
        <p:scale>
          <a:sx n="90" d="100"/>
          <a:sy n="90" d="100"/>
        </p:scale>
        <p:origin x="100" y="1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B78A697-9D75-4DE8-8C28-1296A6CF43C1}" type="datetimeFigureOut">
              <a:rPr lang="en-US" smtClean="0"/>
              <a:t>3/28/2019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38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908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0172865-FBF0-458A-BAFF-4F75173770F5}"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5865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0172865-FBF0-458A-BAFF-4F75173770F5}"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08402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364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5400" b="1"/>
            </a:lvl1pPr>
          </a:lstStyle>
          <a:p>
            <a:r>
              <a:rPr lang="en-US" dirty="0"/>
              <a:t>Click to edit Master title style</a:t>
            </a:r>
            <a:endParaRPr lang="en-CA" dirty="0"/>
          </a:p>
        </p:txBody>
      </p:sp>
      <p:sp>
        <p:nvSpPr>
          <p:cNvPr id="3" name="Content Placeholder 2"/>
          <p:cNvSpPr>
            <a:spLocks noGrp="1"/>
          </p:cNvSpPr>
          <p:nvPr>
            <p:ph idx="1"/>
          </p:nvPr>
        </p:nvSpPr>
        <p:spPr>
          <a:xfrm>
            <a:off x="838200" y="1825625"/>
            <a:ext cx="10515600" cy="4284552"/>
          </a:xfrm>
        </p:spPr>
        <p:txBody>
          <a:bodyPr/>
          <a:lstStyle>
            <a:lvl1pPr>
              <a:defRPr sz="4000"/>
            </a:lvl1pPr>
            <a:lvl2pPr>
              <a:defRPr sz="3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176902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838200" y="1870869"/>
            <a:ext cx="10515600" cy="2026708"/>
          </a:xfrm>
        </p:spPr>
        <p:txBody>
          <a:bodyPr/>
          <a:lstStyle>
            <a:lvl1pPr>
              <a:defRPr sz="4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a:extLst>
              <a:ext uri="{FF2B5EF4-FFF2-40B4-BE49-F238E27FC236}">
                <a16:creationId xmlns:a16="http://schemas.microsoft.com/office/drawing/2014/main" id="{F4F51EB1-A48D-4C0F-A8CA-7C5AE4326466}"/>
              </a:ext>
            </a:extLst>
          </p:cNvPr>
          <p:cNvSpPr>
            <a:spLocks noGrp="1"/>
          </p:cNvSpPr>
          <p:nvPr>
            <p:ph type="body" sz="quarter" idx="10" hasCustomPrompt="1"/>
          </p:nvPr>
        </p:nvSpPr>
        <p:spPr>
          <a:xfrm>
            <a:off x="0" y="6492875"/>
            <a:ext cx="12192000" cy="365125"/>
          </a:xfrm>
          <a:solidFill>
            <a:schemeClr val="bg2">
              <a:lumMod val="90000"/>
            </a:schemeClr>
          </a:solidFill>
        </p:spPr>
        <p:txBody>
          <a:bodyPr>
            <a:normAutofit/>
          </a:bodyPr>
          <a:lstStyle>
            <a:lvl2pPr marL="457200" indent="0" algn="l">
              <a:buNone/>
              <a:defRPr sz="2000">
                <a:solidFill>
                  <a:schemeClr val="tx1">
                    <a:lumMod val="95000"/>
                    <a:lumOff val="5000"/>
                  </a:schemeClr>
                </a:solidFill>
              </a:defRPr>
            </a:lvl2pPr>
          </a:lstStyle>
          <a:p>
            <a:pPr lvl="1"/>
            <a:r>
              <a:rPr lang="en-CA" dirty="0"/>
              <a:t>Image attribution:</a:t>
            </a:r>
          </a:p>
        </p:txBody>
      </p:sp>
      <p:sp>
        <p:nvSpPr>
          <p:cNvPr id="5" name="Content Placeholder 2">
            <a:extLst>
              <a:ext uri="{FF2B5EF4-FFF2-40B4-BE49-F238E27FC236}">
                <a16:creationId xmlns:a16="http://schemas.microsoft.com/office/drawing/2014/main" id="{A4A77F84-48B1-4D7A-8B3F-BEE0A1F09196}"/>
              </a:ext>
            </a:extLst>
          </p:cNvPr>
          <p:cNvSpPr>
            <a:spLocks noGrp="1"/>
          </p:cNvSpPr>
          <p:nvPr>
            <p:ph idx="11"/>
          </p:nvPr>
        </p:nvSpPr>
        <p:spPr>
          <a:xfrm>
            <a:off x="838200" y="4077758"/>
            <a:ext cx="10515600" cy="2026708"/>
          </a:xfrm>
        </p:spPr>
        <p:txBody>
          <a:bodyPr/>
          <a:lstStyle>
            <a:lvl1pPr>
              <a:defRPr sz="4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220770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172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lvl1pPr>
              <a:defRPr sz="4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lvl1pPr>
              <a:defRPr sz="4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a:extLst>
              <a:ext uri="{FF2B5EF4-FFF2-40B4-BE49-F238E27FC236}">
                <a16:creationId xmlns:a16="http://schemas.microsoft.com/office/drawing/2014/main" id="{E7138151-29B3-4D5A-89E0-33A7F448F810}"/>
              </a:ext>
            </a:extLst>
          </p:cNvPr>
          <p:cNvSpPr>
            <a:spLocks noGrp="1"/>
          </p:cNvSpPr>
          <p:nvPr>
            <p:ph type="body" sz="quarter" idx="10" hasCustomPrompt="1"/>
          </p:nvPr>
        </p:nvSpPr>
        <p:spPr>
          <a:xfrm>
            <a:off x="0" y="6492875"/>
            <a:ext cx="12192000" cy="365124"/>
          </a:xfrm>
          <a:solidFill>
            <a:schemeClr val="bg2">
              <a:lumMod val="90000"/>
            </a:schemeClr>
          </a:solidFill>
        </p:spPr>
        <p:txBody>
          <a:bodyPr>
            <a:normAutofit/>
          </a:bodyPr>
          <a:lstStyle>
            <a:lvl2pPr marL="457200" indent="0" algn="l">
              <a:buNone/>
              <a:defRPr sz="2000">
                <a:solidFill>
                  <a:schemeClr val="tx1">
                    <a:lumMod val="95000"/>
                    <a:lumOff val="5000"/>
                  </a:schemeClr>
                </a:solidFill>
              </a:defRPr>
            </a:lvl2pPr>
          </a:lstStyle>
          <a:p>
            <a:pPr lvl="1"/>
            <a:r>
              <a:rPr lang="en-CA" dirty="0"/>
              <a:t>Image attribution:</a:t>
            </a:r>
          </a:p>
        </p:txBody>
      </p:sp>
    </p:spTree>
    <p:extLst>
      <p:ext uri="{BB962C8B-B14F-4D97-AF65-F5344CB8AC3E}">
        <p14:creationId xmlns:p14="http://schemas.microsoft.com/office/powerpoint/2010/main" val="36246443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0172865-FBF0-458A-BAFF-4F75173770F5}"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03042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CFF863F-52DC-41B2-9D00-5A4E5632AC32}" type="datetimeFigureOut">
              <a:rPr lang="en-US" smtClean="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361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smtClean="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485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172865-FBF0-458A-BAFF-4F75173770F5}"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37690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2865-FBF0-458A-BAFF-4F75173770F5}" type="datetimeFigureOut">
              <a:rPr lang="en-US" smtClean="0"/>
              <a:t>3/28/2019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36070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82"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sldNum="0" hdr="0" ftr="0" dt="0"/>
  <p:txStyles>
    <p:title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suxsie_q/" TargetMode="External"/><Relationship Id="rId4" Type="http://schemas.openxmlformats.org/officeDocument/2006/relationships/hyperlink" Target="https://www.flickr.com/photos/suxsie_q/558107909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hyperlink" Target="https://creativecommons.org/licenses/by/2.0/" TargetMode="External"/><Relationship Id="rId5" Type="http://schemas.openxmlformats.org/officeDocument/2006/relationships/hyperlink" Target="https://www.flickr.com/photos/qwrrty/" TargetMode="External"/><Relationship Id="rId4" Type="http://schemas.openxmlformats.org/officeDocument/2006/relationships/hyperlink" Target="https://www.flickr.com/photos/qwrrty/6356946211/"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ethomsen/" TargetMode="External"/><Relationship Id="rId4" Type="http://schemas.openxmlformats.org/officeDocument/2006/relationships/hyperlink" Target="https://www.flickr.com/photos/ethomsen/3783369588"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winmac/" TargetMode="External"/><Relationship Id="rId4" Type="http://schemas.openxmlformats.org/officeDocument/2006/relationships/hyperlink" Target="https://www.flickr.com/photos/winmac/928478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82ACEEF-FC33-4897-97F0-553B155BDBD6}"/>
              </a:ext>
            </a:extLst>
          </p:cNvPr>
          <p:cNvSpPr>
            <a:spLocks noGrp="1"/>
          </p:cNvSpPr>
          <p:nvPr>
            <p:ph type="title"/>
          </p:nvPr>
        </p:nvSpPr>
        <p:spPr/>
        <p:txBody>
          <a:bodyPr/>
          <a:lstStyle/>
          <a:p>
            <a:r>
              <a:rPr lang="en-CA" dirty="0"/>
              <a:t>Democracy in Brief</a:t>
            </a:r>
          </a:p>
        </p:txBody>
      </p:sp>
      <p:pic>
        <p:nvPicPr>
          <p:cNvPr id="12" name="Content Placeholder 11" descr="Democracy is not a spectator sport">
            <a:extLst>
              <a:ext uri="{FF2B5EF4-FFF2-40B4-BE49-F238E27FC236}">
                <a16:creationId xmlns:a16="http://schemas.microsoft.com/office/drawing/2014/main" id="{18E179E8-DDD5-4173-9321-7145B6689AB9}"/>
              </a:ext>
            </a:extLst>
          </p:cNvPr>
          <p:cNvPicPr>
            <a:picLocks noGrp="1" noChangeAspect="1"/>
          </p:cNvPicPr>
          <p:nvPr>
            <p:ph idx="1"/>
          </p:nvPr>
        </p:nvPicPr>
        <p:blipFill>
          <a:blip r:embed="rId3"/>
          <a:stretch>
            <a:fillRect/>
          </a:stretch>
        </p:blipFill>
        <p:spPr>
          <a:xfrm>
            <a:off x="2622884" y="1690688"/>
            <a:ext cx="6946232" cy="3896403"/>
          </a:xfrm>
        </p:spPr>
      </p:pic>
      <p:sp>
        <p:nvSpPr>
          <p:cNvPr id="13" name="Text Placeholder 12">
            <a:extLst>
              <a:ext uri="{FF2B5EF4-FFF2-40B4-BE49-F238E27FC236}">
                <a16:creationId xmlns:a16="http://schemas.microsoft.com/office/drawing/2014/main" id="{2B518F40-4EA9-4BCE-8E2B-891935F3BD7F}"/>
              </a:ext>
            </a:extLst>
          </p:cNvPr>
          <p:cNvSpPr>
            <a:spLocks noGrp="1"/>
          </p:cNvSpPr>
          <p:nvPr>
            <p:ph type="body" sz="quarter" idx="4294967295"/>
          </p:nvPr>
        </p:nvSpPr>
        <p:spPr>
          <a:xfrm>
            <a:off x="0" y="6492874"/>
            <a:ext cx="12192000" cy="365125"/>
          </a:xfrm>
        </p:spPr>
        <p:txBody>
          <a:bodyPr>
            <a:normAutofit fontScale="85000" lnSpcReduction="20000"/>
          </a:bodyPr>
          <a:lstStyle/>
          <a:p>
            <a:pPr marL="0" indent="0">
              <a:buNone/>
            </a:pPr>
            <a:r>
              <a:rPr lang="en-CA" dirty="0"/>
              <a:t>“</a:t>
            </a:r>
            <a:r>
              <a:rPr lang="en-CA" dirty="0">
                <a:hlinkClick r:id="rId4"/>
              </a:rPr>
              <a:t>Democracy</a:t>
            </a:r>
            <a:r>
              <a:rPr lang="en-CA" dirty="0"/>
              <a:t>” by </a:t>
            </a:r>
            <a:r>
              <a:rPr lang="en-CA" dirty="0">
                <a:hlinkClick r:id="rId5"/>
              </a:rPr>
              <a:t>SUXSIEQ</a:t>
            </a:r>
            <a:r>
              <a:rPr lang="en-CA" dirty="0"/>
              <a:t>. </a:t>
            </a:r>
            <a:r>
              <a:rPr lang="en-CA" dirty="0">
                <a:hlinkClick r:id="rId6"/>
              </a:rPr>
              <a:t>CC BY-NC</a:t>
            </a:r>
            <a:endParaRPr lang="en-CA" dirty="0"/>
          </a:p>
        </p:txBody>
      </p:sp>
      <p:sp>
        <p:nvSpPr>
          <p:cNvPr id="14" name="TextBox 13">
            <a:extLst>
              <a:ext uri="{FF2B5EF4-FFF2-40B4-BE49-F238E27FC236}">
                <a16:creationId xmlns:a16="http://schemas.microsoft.com/office/drawing/2014/main" id="{AD81EFC7-E8E2-492A-810F-9EF8E3EB787C}"/>
              </a:ext>
            </a:extLst>
          </p:cNvPr>
          <p:cNvSpPr txBox="1"/>
          <p:nvPr/>
        </p:nvSpPr>
        <p:spPr>
          <a:xfrm>
            <a:off x="154364" y="5393651"/>
            <a:ext cx="4197896" cy="646331"/>
          </a:xfrm>
          <a:prstGeom prst="rect">
            <a:avLst/>
          </a:prstGeom>
          <a:noFill/>
        </p:spPr>
        <p:txBody>
          <a:bodyPr wrap="square" rtlCol="0">
            <a:spAutoFit/>
          </a:bodyPr>
          <a:lstStyle/>
          <a:p>
            <a:r>
              <a:rPr lang="en-CA" dirty="0"/>
              <a:t>Democracy in Brief slides by </a:t>
            </a:r>
            <a:r>
              <a:rPr lang="en-CA" dirty="0" err="1"/>
              <a:t>Janni</a:t>
            </a:r>
            <a:r>
              <a:rPr lang="en-CA" dirty="0"/>
              <a:t> Aragon.</a:t>
            </a:r>
          </a:p>
          <a:p>
            <a:r>
              <a:rPr lang="en-CA" dirty="0"/>
              <a:t>CC BY</a:t>
            </a:r>
          </a:p>
        </p:txBody>
      </p:sp>
    </p:spTree>
    <p:custDataLst>
      <p:tags r:id="rId1"/>
    </p:custDataLst>
    <p:extLst>
      <p:ext uri="{BB962C8B-B14F-4D97-AF65-F5344CB8AC3E}">
        <p14:creationId xmlns:p14="http://schemas.microsoft.com/office/powerpoint/2010/main" val="371103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D99E23F-17E9-441B-86DE-AD4517CAB66C}"/>
              </a:ext>
            </a:extLst>
          </p:cNvPr>
          <p:cNvSpPr>
            <a:spLocks noGrp="1"/>
          </p:cNvSpPr>
          <p:nvPr>
            <p:ph type="title"/>
          </p:nvPr>
        </p:nvSpPr>
        <p:spPr/>
        <p:txBody>
          <a:bodyPr/>
          <a:lstStyle/>
          <a:p>
            <a:r>
              <a:rPr lang="en-CA" dirty="0"/>
              <a:t>Democratic Ideals</a:t>
            </a:r>
          </a:p>
        </p:txBody>
      </p:sp>
      <p:sp>
        <p:nvSpPr>
          <p:cNvPr id="8" name="Content Placeholder 7">
            <a:extLst>
              <a:ext uri="{FF2B5EF4-FFF2-40B4-BE49-F238E27FC236}">
                <a16:creationId xmlns:a16="http://schemas.microsoft.com/office/drawing/2014/main" id="{724EBB61-7515-480D-8628-E752AD6CFEB4}"/>
              </a:ext>
            </a:extLst>
          </p:cNvPr>
          <p:cNvSpPr>
            <a:spLocks noGrp="1"/>
          </p:cNvSpPr>
          <p:nvPr>
            <p:ph sz="half" idx="1"/>
          </p:nvPr>
        </p:nvSpPr>
        <p:spPr>
          <a:xfrm>
            <a:off x="838200" y="2754202"/>
            <a:ext cx="5181600" cy="2065891"/>
          </a:xfrm>
        </p:spPr>
        <p:txBody>
          <a:bodyPr/>
          <a:lstStyle/>
          <a:p>
            <a:pPr marL="0" indent="0">
              <a:buNone/>
            </a:pPr>
            <a:r>
              <a:rPr lang="en-CA" dirty="0">
                <a:latin typeface="Calibri" panose="020F0502020204030204" pitchFamily="34" charset="0"/>
                <a:cs typeface="Calibri" panose="020F0502020204030204" pitchFamily="34" charset="0"/>
              </a:rPr>
              <a:t>The idea of democracy is easier, than the practice of democracy</a:t>
            </a:r>
          </a:p>
        </p:txBody>
      </p:sp>
      <p:pic>
        <p:nvPicPr>
          <p:cNvPr id="13" name="Content Placeholder 12" descr="A protest sign that reads. &quot;You cannot evict an idea whose time has come.&quot;">
            <a:extLst>
              <a:ext uri="{FF2B5EF4-FFF2-40B4-BE49-F238E27FC236}">
                <a16:creationId xmlns:a16="http://schemas.microsoft.com/office/drawing/2014/main" id="{0EFB2524-E253-4A9F-9FE7-032D9C4F510B}"/>
              </a:ext>
            </a:extLst>
          </p:cNvPr>
          <p:cNvPicPr>
            <a:picLocks noGrp="1" noChangeAspect="1"/>
          </p:cNvPicPr>
          <p:nvPr>
            <p:ph sz="half" idx="2"/>
          </p:nvPr>
        </p:nvPicPr>
        <p:blipFill>
          <a:blip r:embed="rId3"/>
          <a:stretch>
            <a:fillRect/>
          </a:stretch>
        </p:blipFill>
        <p:spPr>
          <a:xfrm>
            <a:off x="6172200" y="2263632"/>
            <a:ext cx="5181600" cy="3475324"/>
          </a:xfrm>
        </p:spPr>
      </p:pic>
      <p:sp>
        <p:nvSpPr>
          <p:cNvPr id="11" name="Text Placeholder 10">
            <a:extLst>
              <a:ext uri="{FF2B5EF4-FFF2-40B4-BE49-F238E27FC236}">
                <a16:creationId xmlns:a16="http://schemas.microsoft.com/office/drawing/2014/main" id="{89D30A49-169A-4C70-9B62-A92CEBD242DF}"/>
              </a:ext>
            </a:extLst>
          </p:cNvPr>
          <p:cNvSpPr>
            <a:spLocks noGrp="1"/>
          </p:cNvSpPr>
          <p:nvPr>
            <p:ph type="body" sz="quarter" idx="10"/>
          </p:nvPr>
        </p:nvSpPr>
        <p:spPr/>
        <p:txBody>
          <a:bodyPr>
            <a:normAutofit fontScale="85000" lnSpcReduction="20000"/>
          </a:bodyPr>
          <a:lstStyle/>
          <a:p>
            <a:pPr marL="0" indent="0">
              <a:buNone/>
            </a:pPr>
            <a:r>
              <a:rPr lang="en-CA" dirty="0"/>
              <a:t>Image: “</a:t>
            </a:r>
            <a:r>
              <a:rPr lang="en-CA" dirty="0">
                <a:hlinkClick r:id="rId4"/>
              </a:rPr>
              <a:t>You cannot evict an idea whose time has come</a:t>
            </a:r>
            <a:r>
              <a:rPr lang="en-CA" dirty="0"/>
              <a:t>” by </a:t>
            </a:r>
            <a:r>
              <a:rPr lang="en-CA" dirty="0">
                <a:hlinkClick r:id="rId5"/>
              </a:rPr>
              <a:t>Tim Pierce</a:t>
            </a:r>
            <a:r>
              <a:rPr lang="en-CA" dirty="0"/>
              <a:t>. </a:t>
            </a:r>
            <a:r>
              <a:rPr lang="en-CA" dirty="0">
                <a:hlinkClick r:id="rId6"/>
              </a:rPr>
              <a:t>CC BY</a:t>
            </a:r>
            <a:endParaRPr lang="en-CA" dirty="0"/>
          </a:p>
        </p:txBody>
      </p:sp>
    </p:spTree>
    <p:custDataLst>
      <p:tags r:id="rId1"/>
    </p:custDataLst>
    <p:extLst>
      <p:ext uri="{BB962C8B-B14F-4D97-AF65-F5344CB8AC3E}">
        <p14:creationId xmlns:p14="http://schemas.microsoft.com/office/powerpoint/2010/main" val="30697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F234A5-6A16-48D5-A48A-806BC66FC301}"/>
              </a:ext>
            </a:extLst>
          </p:cNvPr>
          <p:cNvSpPr>
            <a:spLocks noGrp="1"/>
          </p:cNvSpPr>
          <p:nvPr>
            <p:ph type="title"/>
          </p:nvPr>
        </p:nvSpPr>
        <p:spPr/>
        <p:txBody>
          <a:bodyPr/>
          <a:lstStyle/>
          <a:p>
            <a:r>
              <a:rPr lang="en-CA" dirty="0"/>
              <a:t>Democratic Ideals: Freedoms</a:t>
            </a:r>
          </a:p>
        </p:txBody>
      </p:sp>
      <p:sp>
        <p:nvSpPr>
          <p:cNvPr id="9" name="Content Placeholder 8">
            <a:extLst>
              <a:ext uri="{FF2B5EF4-FFF2-40B4-BE49-F238E27FC236}">
                <a16:creationId xmlns:a16="http://schemas.microsoft.com/office/drawing/2014/main" id="{909D7047-FF7B-4BF7-9A28-9EB28031F1FC}"/>
              </a:ext>
            </a:extLst>
          </p:cNvPr>
          <p:cNvSpPr>
            <a:spLocks noGrp="1"/>
          </p:cNvSpPr>
          <p:nvPr>
            <p:ph sz="half" idx="1"/>
          </p:nvPr>
        </p:nvSpPr>
        <p:spPr>
          <a:xfrm>
            <a:off x="838200" y="2766218"/>
            <a:ext cx="4520609" cy="1325563"/>
          </a:xfrm>
        </p:spPr>
        <p:txBody>
          <a:bodyPr/>
          <a:lstStyle/>
          <a:p>
            <a:pPr marL="0" indent="0">
              <a:buNone/>
            </a:pPr>
            <a:r>
              <a:rPr lang="en-CA" dirty="0">
                <a:latin typeface="Calibri" panose="020F0502020204030204" pitchFamily="34" charset="0"/>
                <a:cs typeface="Calibri" panose="020F0502020204030204" pitchFamily="34" charset="0"/>
              </a:rPr>
              <a:t>Freedom of Religion is important.</a:t>
            </a:r>
          </a:p>
        </p:txBody>
      </p:sp>
      <p:sp>
        <p:nvSpPr>
          <p:cNvPr id="10" name="Content Placeholder 9">
            <a:extLst>
              <a:ext uri="{FF2B5EF4-FFF2-40B4-BE49-F238E27FC236}">
                <a16:creationId xmlns:a16="http://schemas.microsoft.com/office/drawing/2014/main" id="{F2478916-136E-4651-99B5-285BFAD4FDAB}"/>
              </a:ext>
            </a:extLst>
          </p:cNvPr>
          <p:cNvSpPr>
            <a:spLocks noGrp="1"/>
          </p:cNvSpPr>
          <p:nvPr>
            <p:ph sz="half" idx="2"/>
          </p:nvPr>
        </p:nvSpPr>
        <p:spPr>
          <a:xfrm>
            <a:off x="5592725" y="2194221"/>
            <a:ext cx="6266121" cy="2739287"/>
          </a:xfrm>
        </p:spPr>
        <p:txBody>
          <a:bodyPr/>
          <a:lstStyle/>
          <a:p>
            <a:pPr marL="0" indent="0">
              <a:buNone/>
            </a:pPr>
            <a:r>
              <a:rPr lang="en-CA" dirty="0">
                <a:latin typeface="Calibri" panose="020F0502020204030204" pitchFamily="34" charset="0"/>
                <a:cs typeface="Calibri" panose="020F0502020204030204" pitchFamily="34" charset="0"/>
              </a:rPr>
              <a:t>The state needs to support this freedom, but not support one particular type of religion</a:t>
            </a:r>
          </a:p>
        </p:txBody>
      </p:sp>
    </p:spTree>
    <p:custDataLst>
      <p:tags r:id="rId1"/>
    </p:custDataLst>
    <p:extLst>
      <p:ext uri="{BB962C8B-B14F-4D97-AF65-F5344CB8AC3E}">
        <p14:creationId xmlns:p14="http://schemas.microsoft.com/office/powerpoint/2010/main" val="23974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90C12E1-79A8-4443-8141-CF3F2F58EF4C}"/>
              </a:ext>
            </a:extLst>
          </p:cNvPr>
          <p:cNvSpPr>
            <a:spLocks noGrp="1"/>
          </p:cNvSpPr>
          <p:nvPr>
            <p:ph type="title"/>
          </p:nvPr>
        </p:nvSpPr>
        <p:spPr/>
        <p:txBody>
          <a:bodyPr/>
          <a:lstStyle/>
          <a:p>
            <a:r>
              <a:rPr lang="en-CA" dirty="0"/>
              <a:t>Toleration</a:t>
            </a:r>
          </a:p>
        </p:txBody>
      </p:sp>
      <p:sp>
        <p:nvSpPr>
          <p:cNvPr id="8" name="Content Placeholder 7" descr="1630 to 1930, Watertown. Settled by puritans in 1630 under the leadership of Sir Richard Saltonstall and the Rev. George Phillips who stood firmly for religious toleration and the right of the people to a representative government. Massachusetts Bay Colony Tercentenary Commission.">
            <a:extLst>
              <a:ext uri="{FF2B5EF4-FFF2-40B4-BE49-F238E27FC236}">
                <a16:creationId xmlns:a16="http://schemas.microsoft.com/office/drawing/2014/main" id="{72CB7D82-1C99-4F8B-A54D-982426A63662}"/>
              </a:ext>
            </a:extLst>
          </p:cNvPr>
          <p:cNvSpPr>
            <a:spLocks noGrp="1"/>
          </p:cNvSpPr>
          <p:nvPr>
            <p:ph sz="half" idx="1"/>
          </p:nvPr>
        </p:nvSpPr>
        <p:spPr>
          <a:xfrm>
            <a:off x="838199" y="2677042"/>
            <a:ext cx="5181600" cy="1966654"/>
          </a:xfrm>
        </p:spPr>
        <p:txBody>
          <a:bodyPr/>
          <a:lstStyle/>
          <a:p>
            <a:pPr marL="0" indent="0">
              <a:buNone/>
            </a:pPr>
            <a:r>
              <a:rPr lang="en-CA" dirty="0">
                <a:latin typeface="Calibri" panose="020F0502020204030204" pitchFamily="34" charset="0"/>
                <a:cs typeface="Calibri" panose="020F0502020204030204" pitchFamily="34" charset="0"/>
              </a:rPr>
              <a:t>Toleration and related issues important to democratic freedom.</a:t>
            </a:r>
          </a:p>
        </p:txBody>
      </p:sp>
      <p:pic>
        <p:nvPicPr>
          <p:cNvPr id="12" name="Content Placeholder 11" descr="A sign reading: Watertown. Settled by puritans in 1630 under the leadership of Sir Richard Saltonstall and the Rev. George Phillips who stood firmly for religious toleration and the right of the people to a representative government.">
            <a:extLst>
              <a:ext uri="{FF2B5EF4-FFF2-40B4-BE49-F238E27FC236}">
                <a16:creationId xmlns:a16="http://schemas.microsoft.com/office/drawing/2014/main" id="{52D9A704-947F-42A1-B541-BB39509093D1}"/>
              </a:ext>
            </a:extLst>
          </p:cNvPr>
          <p:cNvPicPr>
            <a:picLocks noGrp="1" noChangeAspect="1"/>
          </p:cNvPicPr>
          <p:nvPr>
            <p:ph sz="half" idx="2"/>
          </p:nvPr>
        </p:nvPicPr>
        <p:blipFill>
          <a:blip r:embed="rId3"/>
          <a:stretch>
            <a:fillRect/>
          </a:stretch>
        </p:blipFill>
        <p:spPr>
          <a:xfrm>
            <a:off x="6172202" y="1717269"/>
            <a:ext cx="5181600" cy="3886200"/>
          </a:xfrm>
        </p:spPr>
      </p:pic>
      <p:sp>
        <p:nvSpPr>
          <p:cNvPr id="10" name="Text Placeholder 9">
            <a:extLst>
              <a:ext uri="{FF2B5EF4-FFF2-40B4-BE49-F238E27FC236}">
                <a16:creationId xmlns:a16="http://schemas.microsoft.com/office/drawing/2014/main" id="{0810551D-567E-43A8-9476-BD06EC2CB244}"/>
              </a:ext>
            </a:extLst>
          </p:cNvPr>
          <p:cNvSpPr>
            <a:spLocks noGrp="1"/>
          </p:cNvSpPr>
          <p:nvPr>
            <p:ph type="body" sz="quarter" idx="10"/>
          </p:nvPr>
        </p:nvSpPr>
        <p:spPr>
          <a:xfrm>
            <a:off x="0" y="6589823"/>
            <a:ext cx="12192000" cy="268176"/>
          </a:xfrm>
        </p:spPr>
        <p:txBody>
          <a:bodyPr>
            <a:normAutofit fontScale="55000" lnSpcReduction="20000"/>
          </a:bodyPr>
          <a:lstStyle/>
          <a:p>
            <a:pPr marL="0" indent="0">
              <a:buNone/>
            </a:pPr>
            <a:r>
              <a:rPr lang="en-CA" dirty="0"/>
              <a:t>Image: </a:t>
            </a:r>
            <a:r>
              <a:rPr lang="en-CA" dirty="0">
                <a:hlinkClick r:id="rId4"/>
              </a:rPr>
              <a:t>Watertown</a:t>
            </a:r>
            <a:r>
              <a:rPr lang="en-CA" dirty="0"/>
              <a:t> by </a:t>
            </a:r>
            <a:r>
              <a:rPr lang="en-CA" dirty="0">
                <a:hlinkClick r:id="rId5"/>
              </a:rPr>
              <a:t>Elizabeth Thomsen</a:t>
            </a:r>
            <a:r>
              <a:rPr lang="en-CA" dirty="0"/>
              <a:t>. </a:t>
            </a:r>
            <a:r>
              <a:rPr lang="en-CA" dirty="0">
                <a:hlinkClick r:id="rId6"/>
              </a:rPr>
              <a:t>CC BY-NC-SA</a:t>
            </a:r>
            <a:endParaRPr lang="en-CA" dirty="0"/>
          </a:p>
        </p:txBody>
      </p:sp>
    </p:spTree>
    <p:custDataLst>
      <p:tags r:id="rId1"/>
    </p:custDataLst>
    <p:extLst>
      <p:ext uri="{BB962C8B-B14F-4D97-AF65-F5344CB8AC3E}">
        <p14:creationId xmlns:p14="http://schemas.microsoft.com/office/powerpoint/2010/main" val="405322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E221D7-7C9E-4429-9004-E78006F93758}"/>
              </a:ext>
            </a:extLst>
          </p:cNvPr>
          <p:cNvSpPr>
            <a:spLocks noGrp="1"/>
          </p:cNvSpPr>
          <p:nvPr>
            <p:ph type="title"/>
          </p:nvPr>
        </p:nvSpPr>
        <p:spPr/>
        <p:txBody>
          <a:bodyPr/>
          <a:lstStyle/>
          <a:p>
            <a:r>
              <a:rPr lang="en-CA" dirty="0"/>
              <a:t>Religious Freedom</a:t>
            </a:r>
          </a:p>
        </p:txBody>
      </p:sp>
      <p:sp>
        <p:nvSpPr>
          <p:cNvPr id="5" name="Content Placeholder 4">
            <a:extLst>
              <a:ext uri="{FF2B5EF4-FFF2-40B4-BE49-F238E27FC236}">
                <a16:creationId xmlns:a16="http://schemas.microsoft.com/office/drawing/2014/main" id="{51AC902A-F207-4243-94B9-3F30EC716F00}"/>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The Puritans fled England to the American Colonies for religious freedom</a:t>
            </a:r>
          </a:p>
          <a:p>
            <a:r>
              <a:rPr lang="en-CA" dirty="0">
                <a:latin typeface="Calibri" panose="020F0502020204030204" pitchFamily="34" charset="0"/>
                <a:cs typeface="Calibri" panose="020F0502020204030204" pitchFamily="34" charset="0"/>
              </a:rPr>
              <a:t> Many Supreme Court cases have dealt with Freedom of Religion</a:t>
            </a:r>
          </a:p>
        </p:txBody>
      </p:sp>
    </p:spTree>
    <p:custDataLst>
      <p:tags r:id="rId1"/>
    </p:custDataLst>
    <p:extLst>
      <p:ext uri="{BB962C8B-B14F-4D97-AF65-F5344CB8AC3E}">
        <p14:creationId xmlns:p14="http://schemas.microsoft.com/office/powerpoint/2010/main" val="189916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2D0111-CC4C-4898-96C1-D89BCEB7D21D}"/>
              </a:ext>
            </a:extLst>
          </p:cNvPr>
          <p:cNvSpPr>
            <a:spLocks noGrp="1"/>
          </p:cNvSpPr>
          <p:nvPr>
            <p:ph type="title"/>
          </p:nvPr>
        </p:nvSpPr>
        <p:spPr/>
        <p:txBody>
          <a:bodyPr/>
          <a:lstStyle/>
          <a:p>
            <a:r>
              <a:rPr lang="en-US" dirty="0"/>
              <a:t>Freedom of Religion in Canada</a:t>
            </a:r>
            <a:endParaRPr lang="en-CA" dirty="0"/>
          </a:p>
        </p:txBody>
      </p:sp>
      <p:sp>
        <p:nvSpPr>
          <p:cNvPr id="5" name="Content Placeholder 4">
            <a:extLst>
              <a:ext uri="{FF2B5EF4-FFF2-40B4-BE49-F238E27FC236}">
                <a16:creationId xmlns:a16="http://schemas.microsoft.com/office/drawing/2014/main" id="{E1AB045F-78F0-478B-8A20-124377FBB055}"/>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The Canadian Charter of Rights and Freedom protects Freedom of Religion</a:t>
            </a:r>
          </a:p>
          <a:p>
            <a:r>
              <a:rPr lang="en-CA" dirty="0">
                <a:latin typeface="Calibri" panose="020F0502020204030204" pitchFamily="34" charset="0"/>
                <a:cs typeface="Calibri" panose="020F0502020204030204" pitchFamily="34" charset="0"/>
              </a:rPr>
              <a:t> Freedom of Religion is a fundamental freedom in Canada </a:t>
            </a:r>
          </a:p>
        </p:txBody>
      </p:sp>
    </p:spTree>
    <p:custDataLst>
      <p:tags r:id="rId1"/>
    </p:custDataLst>
    <p:extLst>
      <p:ext uri="{BB962C8B-B14F-4D97-AF65-F5344CB8AC3E}">
        <p14:creationId xmlns:p14="http://schemas.microsoft.com/office/powerpoint/2010/main" val="34728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998100-059B-4C14-8DB2-A0E543C74A85}"/>
              </a:ext>
            </a:extLst>
          </p:cNvPr>
          <p:cNvSpPr>
            <a:spLocks noGrp="1"/>
          </p:cNvSpPr>
          <p:nvPr>
            <p:ph type="title"/>
          </p:nvPr>
        </p:nvSpPr>
        <p:spPr/>
        <p:txBody>
          <a:bodyPr/>
          <a:lstStyle/>
          <a:p>
            <a:r>
              <a:rPr lang="en-CA" b="1" dirty="0"/>
              <a:t>Democracy &amp; Electoral Systems</a:t>
            </a:r>
            <a:endParaRPr lang="en-CA" dirty="0"/>
          </a:p>
        </p:txBody>
      </p:sp>
      <p:pic>
        <p:nvPicPr>
          <p:cNvPr id="9" name="Content Placeholder 8" descr="A T-shirt that says &quot;Vote&quot; on the front.">
            <a:extLst>
              <a:ext uri="{FF2B5EF4-FFF2-40B4-BE49-F238E27FC236}">
                <a16:creationId xmlns:a16="http://schemas.microsoft.com/office/drawing/2014/main" id="{E25BF839-C175-46E2-89B4-39C64B70A559}"/>
              </a:ext>
            </a:extLst>
          </p:cNvPr>
          <p:cNvPicPr>
            <a:picLocks noGrp="1" noChangeAspect="1"/>
          </p:cNvPicPr>
          <p:nvPr>
            <p:ph sz="half" idx="1"/>
          </p:nvPr>
        </p:nvPicPr>
        <p:blipFill>
          <a:blip r:embed="rId3"/>
          <a:stretch>
            <a:fillRect/>
          </a:stretch>
        </p:blipFill>
        <p:spPr>
          <a:xfrm>
            <a:off x="1985962" y="2067719"/>
            <a:ext cx="2886075" cy="3867150"/>
          </a:xfrm>
        </p:spPr>
      </p:pic>
      <p:sp>
        <p:nvSpPr>
          <p:cNvPr id="11" name="Content Placeholder 10">
            <a:extLst>
              <a:ext uri="{FF2B5EF4-FFF2-40B4-BE49-F238E27FC236}">
                <a16:creationId xmlns:a16="http://schemas.microsoft.com/office/drawing/2014/main" id="{2AFA5C9B-E0E2-48D2-AF85-04FB5947D3D9}"/>
              </a:ext>
            </a:extLst>
          </p:cNvPr>
          <p:cNvSpPr>
            <a:spLocks noGrp="1"/>
          </p:cNvSpPr>
          <p:nvPr>
            <p:ph sz="half" idx="2"/>
          </p:nvPr>
        </p:nvSpPr>
        <p:spPr/>
        <p:txBody>
          <a:bodyPr/>
          <a:lstStyle/>
          <a:p>
            <a:pPr marL="0" indent="0">
              <a:buNone/>
            </a:pPr>
            <a:r>
              <a:rPr lang="en-CA" dirty="0">
                <a:latin typeface="Calibri" panose="020F0502020204030204" pitchFamily="34" charset="0"/>
                <a:cs typeface="Calibri" panose="020F0502020204030204" pitchFamily="34" charset="0"/>
              </a:rPr>
              <a:t>Common electoral systems:</a:t>
            </a:r>
          </a:p>
          <a:p>
            <a:r>
              <a:rPr lang="en-CA" dirty="0">
                <a:latin typeface="Calibri" panose="020F0502020204030204" pitchFamily="34" charset="0"/>
                <a:cs typeface="Calibri" panose="020F0502020204030204" pitchFamily="34" charset="0"/>
              </a:rPr>
              <a:t> First-Past-the-Post</a:t>
            </a:r>
          </a:p>
          <a:p>
            <a:r>
              <a:rPr lang="en-CA" dirty="0">
                <a:latin typeface="Calibri" panose="020F0502020204030204" pitchFamily="34" charset="0"/>
                <a:cs typeface="Calibri" panose="020F0502020204030204" pitchFamily="34" charset="0"/>
              </a:rPr>
              <a:t> Proportional </a:t>
            </a:r>
          </a:p>
          <a:p>
            <a:r>
              <a:rPr lang="en-CA" dirty="0">
                <a:latin typeface="Calibri" panose="020F0502020204030204" pitchFamily="34" charset="0"/>
                <a:cs typeface="Calibri" panose="020F0502020204030204" pitchFamily="34" charset="0"/>
              </a:rPr>
              <a:t> Mixed system </a:t>
            </a:r>
          </a:p>
        </p:txBody>
      </p:sp>
      <p:sp>
        <p:nvSpPr>
          <p:cNvPr id="7" name="Text Placeholder 6">
            <a:extLst>
              <a:ext uri="{FF2B5EF4-FFF2-40B4-BE49-F238E27FC236}">
                <a16:creationId xmlns:a16="http://schemas.microsoft.com/office/drawing/2014/main" id="{ED5332D0-864E-4EE0-8C6F-02240FA261F2}"/>
              </a:ext>
            </a:extLst>
          </p:cNvPr>
          <p:cNvSpPr>
            <a:spLocks noGrp="1"/>
          </p:cNvSpPr>
          <p:nvPr>
            <p:ph type="body" sz="quarter" idx="10"/>
          </p:nvPr>
        </p:nvSpPr>
        <p:spPr>
          <a:xfrm>
            <a:off x="0" y="6553994"/>
            <a:ext cx="12192000" cy="304005"/>
          </a:xfrm>
        </p:spPr>
        <p:txBody>
          <a:bodyPr>
            <a:normAutofit fontScale="62500" lnSpcReduction="20000"/>
          </a:bodyPr>
          <a:lstStyle/>
          <a:p>
            <a:pPr marL="0" indent="0">
              <a:buNone/>
            </a:pPr>
            <a:r>
              <a:rPr lang="en-CA" dirty="0"/>
              <a:t>Image: “Vote Shirt” by </a:t>
            </a:r>
            <a:r>
              <a:rPr lang="en-CA" dirty="0" err="1"/>
              <a:t>Janni</a:t>
            </a:r>
            <a:r>
              <a:rPr lang="en-CA" dirty="0"/>
              <a:t> Aragon. CC BY</a:t>
            </a:r>
          </a:p>
        </p:txBody>
      </p:sp>
    </p:spTree>
    <p:custDataLst>
      <p:tags r:id="rId1"/>
    </p:custDataLst>
    <p:extLst>
      <p:ext uri="{BB962C8B-B14F-4D97-AF65-F5344CB8AC3E}">
        <p14:creationId xmlns:p14="http://schemas.microsoft.com/office/powerpoint/2010/main" val="168174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D71EC6-6D5E-432A-A00A-F85CA0A166D5}"/>
              </a:ext>
            </a:extLst>
          </p:cNvPr>
          <p:cNvSpPr>
            <a:spLocks noGrp="1"/>
          </p:cNvSpPr>
          <p:nvPr>
            <p:ph type="title"/>
          </p:nvPr>
        </p:nvSpPr>
        <p:spPr/>
        <p:txBody>
          <a:bodyPr/>
          <a:lstStyle/>
          <a:p>
            <a:r>
              <a:rPr lang="en-CA" dirty="0"/>
              <a:t>First Past the Post</a:t>
            </a:r>
          </a:p>
        </p:txBody>
      </p:sp>
      <p:sp>
        <p:nvSpPr>
          <p:cNvPr id="5" name="Content Placeholder 4">
            <a:extLst>
              <a:ext uri="{FF2B5EF4-FFF2-40B4-BE49-F238E27FC236}">
                <a16:creationId xmlns:a16="http://schemas.microsoft.com/office/drawing/2014/main" id="{98129AB0-38E5-40A2-9B78-375175C0AE2F}"/>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Often referred to as winner takes all</a:t>
            </a:r>
          </a:p>
          <a:p>
            <a:r>
              <a:rPr lang="en-CA" dirty="0">
                <a:latin typeface="Calibri" panose="020F0502020204030204" pitchFamily="34" charset="0"/>
                <a:cs typeface="Calibri" panose="020F0502020204030204" pitchFamily="34" charset="0"/>
              </a:rPr>
              <a:t> The candidate who wins the majority, wins all </a:t>
            </a:r>
          </a:p>
        </p:txBody>
      </p:sp>
    </p:spTree>
    <p:custDataLst>
      <p:tags r:id="rId1"/>
    </p:custDataLst>
    <p:extLst>
      <p:ext uri="{BB962C8B-B14F-4D97-AF65-F5344CB8AC3E}">
        <p14:creationId xmlns:p14="http://schemas.microsoft.com/office/powerpoint/2010/main" val="96057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0A13BB-CC63-44CD-A4B1-CD57CC1DC693}"/>
              </a:ext>
            </a:extLst>
          </p:cNvPr>
          <p:cNvSpPr>
            <a:spLocks noGrp="1"/>
          </p:cNvSpPr>
          <p:nvPr>
            <p:ph type="title"/>
          </p:nvPr>
        </p:nvSpPr>
        <p:spPr/>
        <p:txBody>
          <a:bodyPr/>
          <a:lstStyle/>
          <a:p>
            <a:r>
              <a:rPr lang="en-CA" dirty="0"/>
              <a:t>Proportional Representation</a:t>
            </a:r>
          </a:p>
        </p:txBody>
      </p:sp>
      <p:sp>
        <p:nvSpPr>
          <p:cNvPr id="6" name="Content Placeholder 5">
            <a:extLst>
              <a:ext uri="{FF2B5EF4-FFF2-40B4-BE49-F238E27FC236}">
                <a16:creationId xmlns:a16="http://schemas.microsoft.com/office/drawing/2014/main" id="{625EDF78-F363-4899-A712-B3105C00F548}"/>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Proportional system refers to when the parties are allocated seats based on the outcome of the election.</a:t>
            </a:r>
          </a:p>
          <a:p>
            <a:r>
              <a:rPr lang="en-CA" dirty="0">
                <a:latin typeface="Calibri" panose="020F0502020204030204" pitchFamily="34" charset="0"/>
                <a:cs typeface="Calibri" panose="020F0502020204030204" pitchFamily="34" charset="0"/>
              </a:rPr>
              <a:t> If the Green Party wins 7% of the vote, they earn 7% of the legislative seats</a:t>
            </a:r>
          </a:p>
        </p:txBody>
      </p:sp>
    </p:spTree>
    <p:custDataLst>
      <p:tags r:id="rId1"/>
    </p:custDataLst>
    <p:extLst>
      <p:ext uri="{BB962C8B-B14F-4D97-AF65-F5344CB8AC3E}">
        <p14:creationId xmlns:p14="http://schemas.microsoft.com/office/powerpoint/2010/main" val="55908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71BCB-2E7A-40C3-988B-61B578EB25A7}"/>
              </a:ext>
            </a:extLst>
          </p:cNvPr>
          <p:cNvSpPr>
            <a:spLocks noGrp="1"/>
          </p:cNvSpPr>
          <p:nvPr>
            <p:ph type="title"/>
          </p:nvPr>
        </p:nvSpPr>
        <p:spPr/>
        <p:txBody>
          <a:bodyPr/>
          <a:lstStyle/>
          <a:p>
            <a:r>
              <a:rPr lang="en-CA" dirty="0"/>
              <a:t>Inter-Parliamentary Union (IPU)</a:t>
            </a:r>
          </a:p>
        </p:txBody>
      </p:sp>
      <p:pic>
        <p:nvPicPr>
          <p:cNvPr id="12" name="Content Placeholder 11" descr="The Inter-Parliamentary Union: We are the global organization of national parliaments. We work with parliaments to safeguard peace and drive positive democratic change through political dialogue and concrete action.">
            <a:extLst>
              <a:ext uri="{FF2B5EF4-FFF2-40B4-BE49-F238E27FC236}">
                <a16:creationId xmlns:a16="http://schemas.microsoft.com/office/drawing/2014/main" id="{7619C36E-B088-43E4-B92A-741FDC5F238C}"/>
              </a:ext>
            </a:extLst>
          </p:cNvPr>
          <p:cNvPicPr>
            <a:picLocks noGrp="1" noChangeAspect="1"/>
          </p:cNvPicPr>
          <p:nvPr>
            <p:ph idx="1"/>
          </p:nvPr>
        </p:nvPicPr>
        <p:blipFill>
          <a:blip r:embed="rId3"/>
          <a:stretch>
            <a:fillRect/>
          </a:stretch>
        </p:blipFill>
        <p:spPr>
          <a:xfrm>
            <a:off x="838200" y="1978576"/>
            <a:ext cx="10515600" cy="1721336"/>
          </a:xfrm>
        </p:spPr>
      </p:pic>
      <p:sp>
        <p:nvSpPr>
          <p:cNvPr id="10" name="Content Placeholder 9">
            <a:extLst>
              <a:ext uri="{FF2B5EF4-FFF2-40B4-BE49-F238E27FC236}">
                <a16:creationId xmlns:a16="http://schemas.microsoft.com/office/drawing/2014/main" id="{CAC5CF5C-B4DF-4908-A827-F990A78069FD}"/>
              </a:ext>
            </a:extLst>
          </p:cNvPr>
          <p:cNvSpPr>
            <a:spLocks noGrp="1"/>
          </p:cNvSpPr>
          <p:nvPr>
            <p:ph idx="11"/>
          </p:nvPr>
        </p:nvSpPr>
        <p:spPr/>
        <p:txBody>
          <a:bodyPr/>
          <a:lstStyle/>
          <a:p>
            <a:pPr marL="0" indent="0">
              <a:buNone/>
            </a:pPr>
            <a:r>
              <a:rPr lang="en-CA" dirty="0">
                <a:latin typeface="Calibri" panose="020F0502020204030204" pitchFamily="34" charset="0"/>
                <a:cs typeface="Calibri" panose="020F0502020204030204" pitchFamily="34" charset="0"/>
              </a:rPr>
              <a:t>The IPU is a great resource for information on parliamentary systems and leaders</a:t>
            </a:r>
            <a:endParaRPr lang="en-CA" dirty="0"/>
          </a:p>
        </p:txBody>
      </p:sp>
      <p:sp>
        <p:nvSpPr>
          <p:cNvPr id="9" name="Text Placeholder 8">
            <a:extLst>
              <a:ext uri="{FF2B5EF4-FFF2-40B4-BE49-F238E27FC236}">
                <a16:creationId xmlns:a16="http://schemas.microsoft.com/office/drawing/2014/main" id="{F665DDE5-9034-4549-99DE-67AEA30A8225}"/>
              </a:ext>
            </a:extLst>
          </p:cNvPr>
          <p:cNvSpPr>
            <a:spLocks noGrp="1"/>
          </p:cNvSpPr>
          <p:nvPr>
            <p:ph type="body" sz="quarter" idx="10"/>
          </p:nvPr>
        </p:nvSpPr>
        <p:spPr>
          <a:xfrm>
            <a:off x="0" y="6492875"/>
            <a:ext cx="12192000" cy="365125"/>
          </a:xfrm>
        </p:spPr>
        <p:txBody>
          <a:bodyPr>
            <a:normAutofit fontScale="85000" lnSpcReduction="20000"/>
          </a:bodyPr>
          <a:lstStyle/>
          <a:p>
            <a:pPr marL="0" indent="0">
              <a:buNone/>
            </a:pPr>
            <a:r>
              <a:rPr lang="en-CA" dirty="0"/>
              <a:t>Image: By the Inter-Parliamentary Union. Not under a Creative Commons licence.</a:t>
            </a:r>
          </a:p>
        </p:txBody>
      </p:sp>
    </p:spTree>
    <p:custDataLst>
      <p:tags r:id="rId1"/>
    </p:custDataLst>
    <p:extLst>
      <p:ext uri="{BB962C8B-B14F-4D97-AF65-F5344CB8AC3E}">
        <p14:creationId xmlns:p14="http://schemas.microsoft.com/office/powerpoint/2010/main" val="146353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F26B15-AB41-40AD-A165-5C011F654E91}"/>
              </a:ext>
            </a:extLst>
          </p:cNvPr>
          <p:cNvSpPr>
            <a:spLocks noGrp="1"/>
          </p:cNvSpPr>
          <p:nvPr>
            <p:ph type="title"/>
          </p:nvPr>
        </p:nvSpPr>
        <p:spPr/>
        <p:txBody>
          <a:bodyPr/>
          <a:lstStyle/>
          <a:p>
            <a:r>
              <a:rPr lang="en-CA" dirty="0"/>
              <a:t>What is Democracy?</a:t>
            </a:r>
          </a:p>
        </p:txBody>
      </p:sp>
      <p:sp>
        <p:nvSpPr>
          <p:cNvPr id="5" name="Content Placeholder 4">
            <a:extLst>
              <a:ext uri="{FF2B5EF4-FFF2-40B4-BE49-F238E27FC236}">
                <a16:creationId xmlns:a16="http://schemas.microsoft.com/office/drawing/2014/main" id="{0BB083BD-7780-4BEE-86F8-58BD2ABB5916}"/>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Definitions of democracy</a:t>
            </a:r>
          </a:p>
          <a:p>
            <a:r>
              <a:rPr lang="en-CA" dirty="0">
                <a:latin typeface="Calibri" panose="020F0502020204030204" pitchFamily="34" charset="0"/>
                <a:cs typeface="Calibri" panose="020F0502020204030204" pitchFamily="34" charset="0"/>
              </a:rPr>
              <a:t>Why democracy</a:t>
            </a:r>
            <a:r>
              <a:rPr lang="en-CA" sz="2400" dirty="0">
                <a:latin typeface="Calibri" panose="020F0502020204030204" pitchFamily="34" charset="0"/>
                <a:cs typeface="Calibri" panose="020F0502020204030204" pitchFamily="34" charset="0"/>
              </a:rPr>
              <a:t>? </a:t>
            </a:r>
          </a:p>
          <a:p>
            <a:r>
              <a:rPr lang="en-CA" dirty="0">
                <a:latin typeface="Calibri" panose="020F0502020204030204" pitchFamily="34" charset="0"/>
                <a:cs typeface="Calibri" panose="020F0502020204030204" pitchFamily="34" charset="0"/>
              </a:rPr>
              <a:t>Democracy is envied, and it’s hard work</a:t>
            </a:r>
          </a:p>
        </p:txBody>
      </p:sp>
    </p:spTree>
    <p:custDataLst>
      <p:tags r:id="rId1"/>
    </p:custDataLst>
    <p:extLst>
      <p:ext uri="{BB962C8B-B14F-4D97-AF65-F5344CB8AC3E}">
        <p14:creationId xmlns:p14="http://schemas.microsoft.com/office/powerpoint/2010/main" val="37393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726B99-017D-47F5-BD2D-E760A87C0F05}"/>
              </a:ext>
            </a:extLst>
          </p:cNvPr>
          <p:cNvSpPr>
            <a:spLocks noGrp="1"/>
          </p:cNvSpPr>
          <p:nvPr>
            <p:ph type="title"/>
          </p:nvPr>
        </p:nvSpPr>
        <p:spPr/>
        <p:txBody>
          <a:bodyPr/>
          <a:lstStyle/>
          <a:p>
            <a:r>
              <a:rPr lang="en-CA" dirty="0"/>
              <a:t>The Enlightenment</a:t>
            </a:r>
          </a:p>
        </p:txBody>
      </p:sp>
      <p:sp>
        <p:nvSpPr>
          <p:cNvPr id="5" name="Content Placeholder 4">
            <a:extLst>
              <a:ext uri="{FF2B5EF4-FFF2-40B4-BE49-F238E27FC236}">
                <a16:creationId xmlns:a16="http://schemas.microsoft.com/office/drawing/2014/main" id="{E384BDD4-1537-4295-804C-F91AEABD3E96}"/>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 Enlightenment Ideals</a:t>
            </a:r>
          </a:p>
          <a:p>
            <a:r>
              <a:rPr lang="en-CA" dirty="0">
                <a:latin typeface="Calibri" panose="020F0502020204030204" pitchFamily="34" charset="0"/>
                <a:cs typeface="Calibri" panose="020F0502020204030204" pitchFamily="34" charset="0"/>
              </a:rPr>
              <a:t> French Philosophers</a:t>
            </a:r>
          </a:p>
          <a:p>
            <a:r>
              <a:rPr lang="en-CA" dirty="0">
                <a:latin typeface="Calibri" panose="020F0502020204030204" pitchFamily="34" charset="0"/>
                <a:cs typeface="Calibri" panose="020F0502020204030204" pitchFamily="34" charset="0"/>
              </a:rPr>
              <a:t> Responses to Enlightenment ideals</a:t>
            </a:r>
            <a:endParaRPr lang="en-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8117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1AB7CD-1846-4356-A41F-CFAF56030601}"/>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John Locke, Jean-Jacques Rousseau, &amp; Mary Wollstonecraft</a:t>
            </a:r>
          </a:p>
          <a:p>
            <a:r>
              <a:rPr lang="en-CA" dirty="0">
                <a:latin typeface="Calibri" panose="020F0502020204030204" pitchFamily="34" charset="0"/>
                <a:cs typeface="Calibri" panose="020F0502020204030204" pitchFamily="34" charset="0"/>
              </a:rPr>
              <a:t> Iris Marion Young, James Tully, Tai Alfred, Cornel West, and Carole </a:t>
            </a:r>
            <a:r>
              <a:rPr lang="en-CA" dirty="0" err="1">
                <a:latin typeface="Calibri" panose="020F0502020204030204" pitchFamily="34" charset="0"/>
                <a:cs typeface="Calibri" panose="020F0502020204030204" pitchFamily="34" charset="0"/>
              </a:rPr>
              <a:t>Pateman</a:t>
            </a:r>
            <a:r>
              <a:rPr lang="en-CA" dirty="0">
                <a:latin typeface="Calibri" panose="020F0502020204030204" pitchFamily="34" charset="0"/>
                <a:cs typeface="Calibri" panose="020F0502020204030204" pitchFamily="34" charset="0"/>
              </a:rPr>
              <a:t> </a:t>
            </a:r>
            <a:endParaRPr lang="en-CA" sz="2000" dirty="0">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8501EC0C-EEC8-4CC3-984E-64640A5342AE}"/>
              </a:ext>
            </a:extLst>
          </p:cNvPr>
          <p:cNvSpPr>
            <a:spLocks noGrp="1"/>
          </p:cNvSpPr>
          <p:nvPr>
            <p:ph type="title"/>
          </p:nvPr>
        </p:nvSpPr>
        <p:spPr/>
        <p:txBody>
          <a:bodyPr/>
          <a:lstStyle/>
          <a:p>
            <a:r>
              <a:rPr lang="en-CA" dirty="0"/>
              <a:t>Political Theorists</a:t>
            </a:r>
          </a:p>
        </p:txBody>
      </p:sp>
    </p:spTree>
    <p:custDataLst>
      <p:tags r:id="rId1"/>
    </p:custDataLst>
    <p:extLst>
      <p:ext uri="{BB962C8B-B14F-4D97-AF65-F5344CB8AC3E}">
        <p14:creationId xmlns:p14="http://schemas.microsoft.com/office/powerpoint/2010/main" val="52402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F5B26F-872A-4226-9634-D71931E9B29C}"/>
              </a:ext>
            </a:extLst>
          </p:cNvPr>
          <p:cNvSpPr>
            <a:spLocks noGrp="1"/>
          </p:cNvSpPr>
          <p:nvPr>
            <p:ph type="title"/>
          </p:nvPr>
        </p:nvSpPr>
        <p:spPr/>
        <p:txBody>
          <a:bodyPr>
            <a:normAutofit fontScale="90000"/>
          </a:bodyPr>
          <a:lstStyle/>
          <a:p>
            <a:r>
              <a:rPr lang="en-CA" dirty="0"/>
              <a:t>Challenges and Promises of Democracy</a:t>
            </a:r>
          </a:p>
        </p:txBody>
      </p:sp>
      <p:sp>
        <p:nvSpPr>
          <p:cNvPr id="5" name="Content Placeholder 4">
            <a:extLst>
              <a:ext uri="{FF2B5EF4-FFF2-40B4-BE49-F238E27FC236}">
                <a16:creationId xmlns:a16="http://schemas.microsoft.com/office/drawing/2014/main" id="{DC19FF64-A7AA-4C3B-9669-22DFFB9BFC35}"/>
              </a:ext>
            </a:extLst>
          </p:cNvPr>
          <p:cNvSpPr>
            <a:spLocks noGrp="1"/>
          </p:cNvSpPr>
          <p:nvPr>
            <p:ph idx="1"/>
          </p:nvPr>
        </p:nvSpPr>
        <p:spPr/>
        <p:txBody>
          <a:bodyPr/>
          <a:lstStyle/>
          <a:p>
            <a:r>
              <a:rPr lang="en-US" dirty="0"/>
              <a:t>Challenges of democracy</a:t>
            </a:r>
          </a:p>
          <a:p>
            <a:pPr lvl="1"/>
            <a:r>
              <a:rPr lang="en-US" dirty="0"/>
              <a:t>Hard to maintain </a:t>
            </a:r>
          </a:p>
          <a:p>
            <a:pPr lvl="1"/>
            <a:r>
              <a:rPr lang="en-US" dirty="0"/>
              <a:t>Imprecise </a:t>
            </a:r>
          </a:p>
          <a:p>
            <a:r>
              <a:rPr lang="en-US" dirty="0"/>
              <a:t>Promises of democracy </a:t>
            </a:r>
          </a:p>
        </p:txBody>
      </p:sp>
    </p:spTree>
    <p:custDataLst>
      <p:tags r:id="rId1"/>
    </p:custDataLst>
    <p:extLst>
      <p:ext uri="{BB962C8B-B14F-4D97-AF65-F5344CB8AC3E}">
        <p14:creationId xmlns:p14="http://schemas.microsoft.com/office/powerpoint/2010/main" val="189235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159D06-50A5-42E1-8E14-85B34D8DFD62}"/>
              </a:ext>
            </a:extLst>
          </p:cNvPr>
          <p:cNvSpPr>
            <a:spLocks noGrp="1"/>
          </p:cNvSpPr>
          <p:nvPr>
            <p:ph type="title"/>
          </p:nvPr>
        </p:nvSpPr>
        <p:spPr/>
        <p:txBody>
          <a:bodyPr/>
          <a:lstStyle/>
          <a:p>
            <a:r>
              <a:rPr lang="en-CA" dirty="0"/>
              <a:t>Democracy and Freedom</a:t>
            </a:r>
          </a:p>
        </p:txBody>
      </p:sp>
      <p:sp>
        <p:nvSpPr>
          <p:cNvPr id="5" name="Content Placeholder 4">
            <a:extLst>
              <a:ext uri="{FF2B5EF4-FFF2-40B4-BE49-F238E27FC236}">
                <a16:creationId xmlns:a16="http://schemas.microsoft.com/office/drawing/2014/main" id="{472BBD26-B768-49DE-A5A4-35D5E6FD0918}"/>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 Freedom of the Press</a:t>
            </a:r>
          </a:p>
          <a:p>
            <a:r>
              <a:rPr lang="en-CA" dirty="0">
                <a:latin typeface="Calibri" panose="020F0502020204030204" pitchFamily="34" charset="0"/>
                <a:cs typeface="Calibri" panose="020F0502020204030204" pitchFamily="34" charset="0"/>
              </a:rPr>
              <a:t> Freedom of Assembly</a:t>
            </a:r>
          </a:p>
          <a:p>
            <a:r>
              <a:rPr lang="en-CA" dirty="0">
                <a:latin typeface="Calibri" panose="020F0502020204030204" pitchFamily="34" charset="0"/>
                <a:cs typeface="Calibri" panose="020F0502020204030204" pitchFamily="34" charset="0"/>
              </a:rPr>
              <a:t> Freedom of Religion</a:t>
            </a:r>
          </a:p>
          <a:p>
            <a:r>
              <a:rPr lang="en-CA" dirty="0">
                <a:latin typeface="Calibri" panose="020F0502020204030204" pitchFamily="34" charset="0"/>
                <a:cs typeface="Calibri" panose="020F0502020204030204" pitchFamily="34" charset="0"/>
              </a:rPr>
              <a:t> Freedom to cast a vote in free regular elections </a:t>
            </a:r>
          </a:p>
        </p:txBody>
      </p:sp>
    </p:spTree>
    <p:custDataLst>
      <p:tags r:id="rId1"/>
    </p:custDataLst>
    <p:extLst>
      <p:ext uri="{BB962C8B-B14F-4D97-AF65-F5344CB8AC3E}">
        <p14:creationId xmlns:p14="http://schemas.microsoft.com/office/powerpoint/2010/main" val="380814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59820D-48B4-4FB9-BEFF-F9AAF1272C58}"/>
              </a:ext>
            </a:extLst>
          </p:cNvPr>
          <p:cNvSpPr>
            <a:spLocks noGrp="1"/>
          </p:cNvSpPr>
          <p:nvPr>
            <p:ph type="title"/>
          </p:nvPr>
        </p:nvSpPr>
        <p:spPr/>
        <p:txBody>
          <a:bodyPr/>
          <a:lstStyle/>
          <a:p>
            <a:r>
              <a:rPr lang="en-CA" dirty="0"/>
              <a:t>Democracy and Institutions</a:t>
            </a:r>
          </a:p>
        </p:txBody>
      </p:sp>
      <p:sp>
        <p:nvSpPr>
          <p:cNvPr id="5" name="Content Placeholder 4">
            <a:extLst>
              <a:ext uri="{FF2B5EF4-FFF2-40B4-BE49-F238E27FC236}">
                <a16:creationId xmlns:a16="http://schemas.microsoft.com/office/drawing/2014/main" id="{44D65F3A-A4E0-4CBE-AB8D-343404E17C72}"/>
              </a:ext>
            </a:extLst>
          </p:cNvPr>
          <p:cNvSpPr>
            <a:spLocks noGrp="1"/>
          </p:cNvSpPr>
          <p:nvPr>
            <p:ph sz="half" idx="1"/>
          </p:nvPr>
        </p:nvSpPr>
        <p:spPr>
          <a:xfrm>
            <a:off x="838200" y="2463579"/>
            <a:ext cx="5181600" cy="2519547"/>
          </a:xfrm>
        </p:spPr>
        <p:txBody>
          <a:bodyPr/>
          <a:lstStyle/>
          <a:p>
            <a:pPr marL="0" indent="0">
              <a:buNone/>
            </a:pPr>
            <a:r>
              <a:rPr lang="en-CA" dirty="0">
                <a:latin typeface="Calibri" panose="020F0502020204030204" pitchFamily="34" charset="0"/>
                <a:cs typeface="Calibri" panose="020F0502020204030204" pitchFamily="34" charset="0"/>
              </a:rPr>
              <a:t>There are checks &amp; balances between different institutions in most democracies.</a:t>
            </a:r>
          </a:p>
        </p:txBody>
      </p:sp>
      <p:sp>
        <p:nvSpPr>
          <p:cNvPr id="6" name="Content Placeholder 5">
            <a:extLst>
              <a:ext uri="{FF2B5EF4-FFF2-40B4-BE49-F238E27FC236}">
                <a16:creationId xmlns:a16="http://schemas.microsoft.com/office/drawing/2014/main" id="{76246D4E-8C27-4E6F-BDE6-BD3D0E27E21C}"/>
              </a:ext>
            </a:extLst>
          </p:cNvPr>
          <p:cNvSpPr>
            <a:spLocks noGrp="1"/>
          </p:cNvSpPr>
          <p:nvPr>
            <p:ph sz="half" idx="2"/>
          </p:nvPr>
        </p:nvSpPr>
        <p:spPr>
          <a:xfrm>
            <a:off x="6505353" y="2298589"/>
            <a:ext cx="5181600" cy="2849526"/>
          </a:xfrm>
        </p:spPr>
        <p:txBody>
          <a:bodyPr>
            <a:normAutofit/>
          </a:bodyPr>
          <a:lstStyle/>
          <a:p>
            <a:r>
              <a:rPr lang="en-CA" sz="5400" dirty="0"/>
              <a:t>Executive</a:t>
            </a:r>
          </a:p>
          <a:p>
            <a:r>
              <a:rPr lang="en-CA" sz="5400" dirty="0"/>
              <a:t>Legislative</a:t>
            </a:r>
          </a:p>
          <a:p>
            <a:r>
              <a:rPr lang="en-CA" sz="5400" dirty="0"/>
              <a:t>Judiciary</a:t>
            </a:r>
          </a:p>
        </p:txBody>
      </p:sp>
    </p:spTree>
    <p:custDataLst>
      <p:tags r:id="rId1"/>
    </p:custDataLst>
    <p:extLst>
      <p:ext uri="{BB962C8B-B14F-4D97-AF65-F5344CB8AC3E}">
        <p14:creationId xmlns:p14="http://schemas.microsoft.com/office/powerpoint/2010/main" val="81058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2BF9D7-47A9-4A5F-93E8-3FAA071AFACD}"/>
              </a:ext>
            </a:extLst>
          </p:cNvPr>
          <p:cNvSpPr>
            <a:spLocks noGrp="1"/>
          </p:cNvSpPr>
          <p:nvPr>
            <p:ph type="title"/>
          </p:nvPr>
        </p:nvSpPr>
        <p:spPr/>
        <p:txBody>
          <a:bodyPr/>
          <a:lstStyle/>
          <a:p>
            <a:r>
              <a:rPr lang="en-CA" dirty="0"/>
              <a:t>Checks and Balances</a:t>
            </a:r>
          </a:p>
        </p:txBody>
      </p:sp>
      <p:sp>
        <p:nvSpPr>
          <p:cNvPr id="4" name="Content Placeholder 3">
            <a:extLst>
              <a:ext uri="{FF2B5EF4-FFF2-40B4-BE49-F238E27FC236}">
                <a16:creationId xmlns:a16="http://schemas.microsoft.com/office/drawing/2014/main" id="{9DDED595-1BF3-41B3-BBF5-FEFC72A137F1}"/>
              </a:ext>
            </a:extLst>
          </p:cNvPr>
          <p:cNvSpPr>
            <a:spLocks noGrp="1"/>
          </p:cNvSpPr>
          <p:nvPr>
            <p:ph idx="1"/>
          </p:nvPr>
        </p:nvSpPr>
        <p:spPr/>
        <p:txBody>
          <a:bodyPr/>
          <a:lstStyle/>
          <a:p>
            <a:r>
              <a:rPr lang="en-CA" dirty="0">
                <a:latin typeface="Calibri" panose="020F0502020204030204" pitchFamily="34" charset="0"/>
                <a:cs typeface="Calibri" panose="020F0502020204030204" pitchFamily="34" charset="0"/>
              </a:rPr>
              <a:t>Legislative Branch makes laws</a:t>
            </a:r>
          </a:p>
          <a:p>
            <a:r>
              <a:rPr lang="en-CA" dirty="0">
                <a:latin typeface="Calibri" panose="020F0502020204030204" pitchFamily="34" charset="0"/>
                <a:cs typeface="Calibri" panose="020F0502020204030204" pitchFamily="34" charset="0"/>
              </a:rPr>
              <a:t>Executive executes laws </a:t>
            </a:r>
          </a:p>
          <a:p>
            <a:r>
              <a:rPr lang="en-CA" dirty="0">
                <a:latin typeface="Calibri" panose="020F0502020204030204" pitchFamily="34" charset="0"/>
                <a:cs typeface="Calibri" panose="020F0502020204030204" pitchFamily="34" charset="0"/>
              </a:rPr>
              <a:t>Judiciary reviews laws </a:t>
            </a:r>
            <a:endParaRPr lang="en-CA" sz="2000"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B0A96E8C-788B-4FF2-941B-C40A585EC309}"/>
              </a:ext>
            </a:extLst>
          </p:cNvPr>
          <p:cNvSpPr>
            <a:spLocks noGrp="1"/>
          </p:cNvSpPr>
          <p:nvPr>
            <p:ph type="body" sz="quarter" idx="4294967295"/>
          </p:nvPr>
        </p:nvSpPr>
        <p:spPr>
          <a:xfrm>
            <a:off x="0" y="6492874"/>
            <a:ext cx="12192000" cy="365125"/>
          </a:xfrm>
        </p:spPr>
        <p:txBody>
          <a:bodyPr>
            <a:normAutofit fontScale="85000" lnSpcReduction="20000"/>
          </a:bodyPr>
          <a:lstStyle/>
          <a:p>
            <a:endParaRPr lang="en-CA"/>
          </a:p>
        </p:txBody>
      </p:sp>
    </p:spTree>
    <p:custDataLst>
      <p:tags r:id="rId1"/>
    </p:custDataLst>
    <p:extLst>
      <p:ext uri="{BB962C8B-B14F-4D97-AF65-F5344CB8AC3E}">
        <p14:creationId xmlns:p14="http://schemas.microsoft.com/office/powerpoint/2010/main" val="119669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686B9AB-48CF-456C-A26A-F0F6F828168C}"/>
              </a:ext>
            </a:extLst>
          </p:cNvPr>
          <p:cNvSpPr>
            <a:spLocks noGrp="1"/>
          </p:cNvSpPr>
          <p:nvPr>
            <p:ph type="title"/>
          </p:nvPr>
        </p:nvSpPr>
        <p:spPr/>
        <p:txBody>
          <a:bodyPr/>
          <a:lstStyle/>
          <a:p>
            <a:r>
              <a:rPr lang="en-CA" dirty="0"/>
              <a:t>Democratic Culture</a:t>
            </a:r>
          </a:p>
        </p:txBody>
      </p:sp>
      <p:sp>
        <p:nvSpPr>
          <p:cNvPr id="11" name="Content Placeholder 10">
            <a:extLst>
              <a:ext uri="{FF2B5EF4-FFF2-40B4-BE49-F238E27FC236}">
                <a16:creationId xmlns:a16="http://schemas.microsoft.com/office/drawing/2014/main" id="{2586C988-4CE5-4499-93E4-8388FCBAFB3F}"/>
              </a:ext>
            </a:extLst>
          </p:cNvPr>
          <p:cNvSpPr>
            <a:spLocks noGrp="1"/>
          </p:cNvSpPr>
          <p:nvPr>
            <p:ph sz="half" idx="1"/>
          </p:nvPr>
        </p:nvSpPr>
        <p:spPr>
          <a:xfrm>
            <a:off x="838200" y="2061361"/>
            <a:ext cx="5181600" cy="3214208"/>
          </a:xfrm>
        </p:spPr>
        <p:txBody>
          <a:bodyPr/>
          <a:lstStyle/>
          <a:p>
            <a:r>
              <a:rPr lang="en-CA" dirty="0">
                <a:latin typeface="Calibri" panose="020F0502020204030204" pitchFamily="34" charset="0"/>
                <a:cs typeface="Calibri" panose="020F0502020204030204" pitchFamily="34" charset="0"/>
              </a:rPr>
              <a:t>Part of democratic culture is having free, frequent elections</a:t>
            </a:r>
          </a:p>
          <a:p>
            <a:r>
              <a:rPr lang="en-CA" dirty="0">
                <a:latin typeface="Calibri" panose="020F0502020204030204" pitchFamily="34" charset="0"/>
                <a:cs typeface="Calibri" panose="020F0502020204030204" pitchFamily="34" charset="0"/>
              </a:rPr>
              <a:t>Political parties</a:t>
            </a:r>
          </a:p>
          <a:p>
            <a:r>
              <a:rPr lang="en-CA" dirty="0">
                <a:latin typeface="Calibri" panose="020F0502020204030204" pitchFamily="34" charset="0"/>
                <a:cs typeface="Calibri" panose="020F0502020204030204" pitchFamily="34" charset="0"/>
              </a:rPr>
              <a:t>Choices with voting</a:t>
            </a:r>
          </a:p>
        </p:txBody>
      </p:sp>
      <p:pic>
        <p:nvPicPr>
          <p:cNvPr id="8" name="Content Placeholder 7" descr="A sign with a large arrow that says &quot;Vote here&quot; in multiple languages.&quot;">
            <a:extLst>
              <a:ext uri="{FF2B5EF4-FFF2-40B4-BE49-F238E27FC236}">
                <a16:creationId xmlns:a16="http://schemas.microsoft.com/office/drawing/2014/main" id="{CC3B635E-CE2F-4760-AAA2-934C877F38DB}"/>
              </a:ext>
            </a:extLst>
          </p:cNvPr>
          <p:cNvPicPr>
            <a:picLocks noGrp="1" noChangeAspect="1"/>
          </p:cNvPicPr>
          <p:nvPr>
            <p:ph sz="half" idx="2"/>
          </p:nvPr>
        </p:nvPicPr>
        <p:blipFill>
          <a:blip r:embed="rId3"/>
          <a:stretch>
            <a:fillRect/>
          </a:stretch>
        </p:blipFill>
        <p:spPr>
          <a:xfrm>
            <a:off x="6172200" y="1717269"/>
            <a:ext cx="5181600" cy="3902392"/>
          </a:xfrm>
        </p:spPr>
      </p:pic>
      <p:sp>
        <p:nvSpPr>
          <p:cNvPr id="12" name="Text Placeholder 11">
            <a:extLst>
              <a:ext uri="{FF2B5EF4-FFF2-40B4-BE49-F238E27FC236}">
                <a16:creationId xmlns:a16="http://schemas.microsoft.com/office/drawing/2014/main" id="{AFD5C9B8-2F23-465E-B815-833BB377EB3D}"/>
              </a:ext>
            </a:extLst>
          </p:cNvPr>
          <p:cNvSpPr>
            <a:spLocks noGrp="1"/>
          </p:cNvSpPr>
          <p:nvPr>
            <p:ph type="body" sz="quarter" idx="10"/>
          </p:nvPr>
        </p:nvSpPr>
        <p:spPr/>
        <p:txBody>
          <a:bodyPr>
            <a:normAutofit fontScale="85000" lnSpcReduction="20000"/>
          </a:bodyPr>
          <a:lstStyle/>
          <a:p>
            <a:pPr marL="0" indent="0">
              <a:buNone/>
            </a:pPr>
            <a:r>
              <a:rPr lang="en-CA" dirty="0"/>
              <a:t>Image: </a:t>
            </a:r>
            <a:r>
              <a:rPr lang="en-CA" dirty="0">
                <a:hlinkClick r:id="rId4"/>
              </a:rPr>
              <a:t>Vote Here Vote </a:t>
            </a:r>
            <a:r>
              <a:rPr lang="en-CA" dirty="0" err="1">
                <a:hlinkClick r:id="rId4"/>
              </a:rPr>
              <a:t>Aquí</a:t>
            </a:r>
            <a:r>
              <a:rPr lang="en-CA" dirty="0"/>
              <a:t> by </a:t>
            </a:r>
            <a:r>
              <a:rPr lang="en-CA" dirty="0">
                <a:hlinkClick r:id="rId5"/>
              </a:rPr>
              <a:t>MyJon</a:t>
            </a:r>
            <a:r>
              <a:rPr lang="en-CA" dirty="0"/>
              <a:t>. </a:t>
            </a:r>
            <a:r>
              <a:rPr lang="en-CA" dirty="0">
                <a:hlinkClick r:id="rId6"/>
              </a:rPr>
              <a:t>CC BY-NC-SA</a:t>
            </a:r>
            <a:r>
              <a:rPr lang="en-CA" dirty="0"/>
              <a:t> </a:t>
            </a:r>
          </a:p>
        </p:txBody>
      </p:sp>
    </p:spTree>
    <p:custDataLst>
      <p:tags r:id="rId1"/>
    </p:custDataLst>
    <p:extLst>
      <p:ext uri="{BB962C8B-B14F-4D97-AF65-F5344CB8AC3E}">
        <p14:creationId xmlns:p14="http://schemas.microsoft.com/office/powerpoint/2010/main" val="3436287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 name="ARTICULATE_DESIGN_ID_OFFICE THEME" val="WDcSVZyQ"/>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49432</TotalTime>
  <Words>428</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Democracy in Brief</vt:lpstr>
      <vt:lpstr>What is Democracy?</vt:lpstr>
      <vt:lpstr>The Enlightenment</vt:lpstr>
      <vt:lpstr>Political Theorists</vt:lpstr>
      <vt:lpstr>Challenges and Promises of Democracy</vt:lpstr>
      <vt:lpstr>Democracy and Freedom</vt:lpstr>
      <vt:lpstr>Democracy and Institutions</vt:lpstr>
      <vt:lpstr>Checks and Balances</vt:lpstr>
      <vt:lpstr>Democratic Culture</vt:lpstr>
      <vt:lpstr>Democratic Ideals</vt:lpstr>
      <vt:lpstr>Democratic Ideals: Freedoms</vt:lpstr>
      <vt:lpstr>Toleration</vt:lpstr>
      <vt:lpstr>Religious Freedom</vt:lpstr>
      <vt:lpstr>Freedom of Religion in Canada</vt:lpstr>
      <vt:lpstr>Democracy &amp; Electoral Systems</vt:lpstr>
      <vt:lpstr>First Past the Post</vt:lpstr>
      <vt:lpstr>Proportional Representation</vt:lpstr>
      <vt:lpstr>Inter-Parliamentary Union (IPU)</vt:lpstr>
    </vt:vector>
  </TitlesOfParts>
  <Company>University Of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 in Brief</dc:title>
  <dc:creator>jaragon</dc:creator>
  <cp:lastModifiedBy>Josie Gray</cp:lastModifiedBy>
  <cp:revision>65</cp:revision>
  <dcterms:created xsi:type="dcterms:W3CDTF">2017-07-18T22:44:29Z</dcterms:created>
  <dcterms:modified xsi:type="dcterms:W3CDTF">2019-03-28T19:58:44Z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75184CC0-A51D-4F43-B523-367A1F21E873</vt:lpwstr>
  </property>
  <property fmtid="{D5CDD505-2E9C-101B-9397-08002B2CF9AE}" pid="3" name="ArticulatePath">
    <vt:lpwstr>Democracy In Brief Autosaved</vt:lpwstr>
  </property>
</Properties>
</file>